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60" r:id="rId8"/>
    <p:sldId id="257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546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452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641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922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051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6975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762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687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542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6812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223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1BDC3-5E80-4BB3-91DA-318D2973F332}" type="datetimeFigureOut">
              <a:rPr lang="en-NZ" smtClean="0"/>
              <a:t>28/11/2017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B689E-D7B5-4EDB-B868-57CD7D0BA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964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PowerPoint_Presentation1.ppt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286" y="1226468"/>
            <a:ext cx="6366827" cy="43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\\wpmanz.sharepoint.com@SSL\DavWWWRoot\Shared Documents\Woodco\Logo\Woodco Logo July 2017\woodco 2017 logos\woodco logo 20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549" y="286440"/>
            <a:ext cx="2400300" cy="800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/>
          <p:cNvCxnSpPr>
            <a:endCxn id="4" idx="2"/>
          </p:cNvCxnSpPr>
          <p:nvPr/>
        </p:nvCxnSpPr>
        <p:spPr>
          <a:xfrm>
            <a:off x="4573700" y="3733800"/>
            <a:ext cx="0" cy="18836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38454" y="56531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2017</a:t>
            </a:r>
            <a:endParaRPr lang="en-NZ" dirty="0"/>
          </a:p>
        </p:txBody>
      </p:sp>
      <p:sp>
        <p:nvSpPr>
          <p:cNvPr id="10" name="Oval 9"/>
          <p:cNvSpPr/>
          <p:nvPr/>
        </p:nvSpPr>
        <p:spPr>
          <a:xfrm>
            <a:off x="4418183" y="4138990"/>
            <a:ext cx="304783" cy="32899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TextBox 11"/>
          <p:cNvSpPr txBox="1"/>
          <p:nvPr/>
        </p:nvSpPr>
        <p:spPr>
          <a:xfrm>
            <a:off x="3735234" y="5929238"/>
            <a:ext cx="1667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Where are we 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71964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jon\AppData\Local\Microsoft\Windows\INetCache\IE\HI55I8QK\Tired-Cyclis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524125"/>
            <a:ext cx="28575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jon\AppData\Local\Microsoft\Windows\INetCache\IE\HI55I8QK\Tired-Cyclis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94" y="2100330"/>
            <a:ext cx="4191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8456" y="1559308"/>
            <a:ext cx="3805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err="1" smtClean="0"/>
              <a:t>NZ’ers</a:t>
            </a:r>
            <a:r>
              <a:rPr lang="en-NZ" sz="2400" dirty="0" smtClean="0"/>
              <a:t> need fair competition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41615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476514"/>
              </p:ext>
            </p:extLst>
          </p:nvPr>
        </p:nvGraphicFramePr>
        <p:xfrm>
          <a:off x="100080" y="76200"/>
          <a:ext cx="8967719" cy="6725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Presentation" r:id="rId4" imgW="4570501" imgH="3427618" progId="PowerPoint.Show.12">
                  <p:embed/>
                </p:oleObj>
              </mc:Choice>
              <mc:Fallback>
                <p:oleObj name="Presentation" r:id="rId4" imgW="4570501" imgH="342761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080" y="76200"/>
                        <a:ext cx="8967719" cy="6725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546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n\Desktop\saw-pit-small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8" t="5056" r="20972" b="8168"/>
          <a:stretch/>
        </p:blipFill>
        <p:spPr bwMode="auto">
          <a:xfrm>
            <a:off x="2044460" y="1052416"/>
            <a:ext cx="5055080" cy="476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on\Desktop\WPMA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76200"/>
            <a:ext cx="19812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25282" y="2924368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6000" dirty="0" smtClean="0"/>
              <a:t>?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48137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dirty="0" smtClean="0"/>
              <a:t>Productivity of NZ wood processing and manufacturing has risen rapidly </a:t>
            </a:r>
            <a:endParaRPr lang="en-NZ" sz="32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fld id="{BF4B3F03-129A-4B98-8BE1-B344D8A1CBEE}" type="slidenum">
              <a:rPr lang="en-NZ" smtClean="0"/>
              <a:pPr/>
              <a:t>4</a:t>
            </a:fld>
            <a:endParaRPr lang="en-N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6" y="1844824"/>
            <a:ext cx="6611440" cy="405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5840" y="628070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Source: Statistics New Zealand </a:t>
            </a:r>
            <a:endParaRPr lang="en-NZ" sz="1200" dirty="0"/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7236296" y="2682182"/>
            <a:ext cx="1656184" cy="3267097"/>
          </a:xfrm>
          <a:prstGeom prst="wedgeRoundRectCallout">
            <a:avLst>
              <a:gd name="adj1" fmla="val -78254"/>
              <a:gd name="adj2" fmla="val -67309"/>
              <a:gd name="adj3" fmla="val 16667"/>
            </a:avLst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Investment in technology has boosted output per worker by over 40% in the past</a:t>
            </a:r>
            <a:r>
              <a:rPr kumimoji="0" lang="en-N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decade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NZ" sz="1400" baseline="0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2x as fast as all manufacturing and 2.5 x as fast as the whole economy</a:t>
            </a:r>
            <a:endParaRPr kumimoji="0" lang="en-N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359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n\Desktop\WPMA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76200"/>
            <a:ext cx="19812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24414" y="68579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N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544" y="1508181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TPP</a:t>
            </a:r>
            <a:endParaRPr lang="en-N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9588" y="3429000"/>
            <a:ext cx="6621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$ 9 </a:t>
            </a:r>
            <a:r>
              <a:rPr lang="en-NZ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saved on tariff reduction </a:t>
            </a:r>
            <a:endParaRPr lang="en-N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7384" y="2410697"/>
            <a:ext cx="6856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$ 1.5 </a:t>
            </a:r>
            <a:r>
              <a:rPr lang="en-NZ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billion</a:t>
            </a:r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total timber market value</a:t>
            </a:r>
            <a:endParaRPr lang="en-N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8103" y="4876799"/>
            <a:ext cx="2576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0.6%</a:t>
            </a:r>
            <a:r>
              <a:rPr lang="en-N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benefit </a:t>
            </a:r>
            <a:endParaRPr lang="en-N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80238" y="1219200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68348" y="2092956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83113" y="2995472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83113" y="4343400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jon\AppData\Local\Microsoft\Windows\INetCache\IE\WT2RYEZN\d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65" y="4048281"/>
            <a:ext cx="2199981" cy="17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583113" y="5562600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95929" y="6034454"/>
            <a:ext cx="3774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It’s not about tariffs </a:t>
            </a:r>
            <a:endParaRPr lang="en-NZ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90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2898" y="609600"/>
            <a:ext cx="5715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NZ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Non-tariff barriers to</a:t>
            </a:r>
          </a:p>
          <a:p>
            <a:pPr algn="ctr" eaLnBrk="0" hangingPunct="0"/>
            <a:r>
              <a:rPr lang="en-NZ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 Zealand forest products trade</a:t>
            </a:r>
          </a:p>
          <a:p>
            <a:pPr eaLnBrk="0" hangingPunct="0"/>
            <a:r>
              <a:rPr lang="en-NZ" dirty="0"/>
              <a:t> </a:t>
            </a:r>
            <a:endParaRPr lang="en-NZ" dirty="0" smtClean="0"/>
          </a:p>
          <a:p>
            <a:pPr eaLnBrk="0" hangingPunct="0"/>
            <a:endParaRPr lang="en-NZ" dirty="0"/>
          </a:p>
          <a:p>
            <a:pPr eaLnBrk="0" hangingPunct="0"/>
            <a:endParaRPr lang="en-NZ" dirty="0"/>
          </a:p>
          <a:p>
            <a:pPr eaLnBrk="0" hangingPunct="0"/>
            <a:r>
              <a:rPr lang="en-NZ" dirty="0"/>
              <a:t> </a:t>
            </a:r>
          </a:p>
          <a:p>
            <a:pPr algn="ctr" eaLnBrk="0" hangingPunct="0"/>
            <a:r>
              <a:rPr lang="en-NZ" dirty="0"/>
              <a:t>A report prepared for the Wood Council of NZ Inc.</a:t>
            </a:r>
          </a:p>
          <a:p>
            <a:pPr algn="ctr" eaLnBrk="0" hangingPunct="0"/>
            <a:r>
              <a:rPr lang="en-NZ" sz="1400" dirty="0"/>
              <a:t>Frances </a:t>
            </a:r>
            <a:r>
              <a:rPr lang="en-NZ" sz="1400" dirty="0" err="1"/>
              <a:t>Maplesden</a:t>
            </a:r>
            <a:r>
              <a:rPr lang="en-NZ" sz="1400" dirty="0"/>
              <a:t> </a:t>
            </a:r>
          </a:p>
          <a:p>
            <a:pPr algn="ctr" eaLnBrk="0" hangingPunct="0"/>
            <a:r>
              <a:rPr lang="en-NZ" sz="1400" dirty="0"/>
              <a:t>and Gerard Horgan </a:t>
            </a:r>
          </a:p>
          <a:p>
            <a:pPr eaLnBrk="0" hangingPunct="0"/>
            <a:r>
              <a:rPr lang="en-NZ" sz="1400" b="1" dirty="0"/>
              <a:t> </a:t>
            </a:r>
            <a:endParaRPr lang="en-NZ" sz="1400" dirty="0"/>
          </a:p>
          <a:p>
            <a:pPr eaLnBrk="0" hangingPunct="0"/>
            <a:r>
              <a:rPr lang="en-NZ" b="1" dirty="0"/>
              <a:t> </a:t>
            </a:r>
            <a:endParaRPr lang="en-NZ" dirty="0"/>
          </a:p>
          <a:p>
            <a:pPr eaLnBrk="0" hangingPunct="0"/>
            <a:r>
              <a:rPr lang="en-NZ" b="1" dirty="0"/>
              <a:t> </a:t>
            </a:r>
            <a:endParaRPr lang="en-NZ" dirty="0"/>
          </a:p>
          <a:p>
            <a:r>
              <a:rPr lang="en-AU" dirty="0"/>
              <a:t> </a:t>
            </a:r>
            <a:endParaRPr lang="en-NZ" dirty="0"/>
          </a:p>
          <a:p>
            <a:r>
              <a:rPr lang="en-AU" dirty="0"/>
              <a:t> </a:t>
            </a: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NZ" dirty="0"/>
          </a:p>
          <a:p>
            <a:pPr algn="ctr"/>
            <a:r>
              <a:rPr lang="en-AU" dirty="0"/>
              <a:t>	</a:t>
            </a:r>
            <a:r>
              <a:rPr lang="en-AU" dirty="0" smtClean="0"/>
              <a:t>			</a:t>
            </a:r>
            <a:r>
              <a:rPr lang="en-NZ" b="1" dirty="0" smtClean="0"/>
              <a:t>March </a:t>
            </a:r>
            <a:r>
              <a:rPr lang="en-NZ" b="1" dirty="0"/>
              <a:t>2016</a:t>
            </a:r>
            <a:endParaRPr lang="en-NZ" dirty="0"/>
          </a:p>
          <a:p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6652"/>
            <a:ext cx="2963863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33600" y="381000"/>
            <a:ext cx="5257800" cy="617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Oval 6"/>
          <p:cNvSpPr/>
          <p:nvPr/>
        </p:nvSpPr>
        <p:spPr>
          <a:xfrm>
            <a:off x="3098322" y="618226"/>
            <a:ext cx="286253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05132" y="873424"/>
            <a:ext cx="218392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Users\jon\AppData\Local\Microsoft\Windows\INetCache\IE\WT2RYEZN\d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60"/>
            <a:ext cx="1825146" cy="148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744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18504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dirty="0" smtClean="0">
                <a:solidFill>
                  <a:schemeClr val="tx2"/>
                </a:solidFill>
                <a:latin typeface="+mj-lt"/>
              </a:rPr>
              <a:t>How bad are the non-tariff barriers in </a:t>
            </a:r>
          </a:p>
          <a:p>
            <a:pPr algn="ctr"/>
            <a:r>
              <a:rPr lang="en-NZ" sz="2800" dirty="0" smtClean="0">
                <a:solidFill>
                  <a:schemeClr val="tx2"/>
                </a:solidFill>
                <a:latin typeface="+mj-lt"/>
              </a:rPr>
              <a:t>NZ, Canada, Chile, China and India?</a:t>
            </a:r>
            <a:endParaRPr lang="en-NZ" sz="2800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938846"/>
              </p:ext>
            </p:extLst>
          </p:nvPr>
        </p:nvGraphicFramePr>
        <p:xfrm>
          <a:off x="914400" y="1252191"/>
          <a:ext cx="6802925" cy="5177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381"/>
                <a:gridCol w="1008112"/>
                <a:gridCol w="1080120"/>
                <a:gridCol w="936104"/>
                <a:gridCol w="936104"/>
                <a:gridCol w="936104"/>
              </a:tblGrid>
              <a:tr h="696698">
                <a:tc>
                  <a:txBody>
                    <a:bodyPr/>
                    <a:lstStyle/>
                    <a:p>
                      <a:pPr algn="l"/>
                      <a:r>
                        <a:rPr lang="en-NZ" dirty="0" smtClean="0">
                          <a:solidFill>
                            <a:schemeClr val="tx1"/>
                          </a:solidFill>
                        </a:rPr>
                        <a:t>Exporters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NZ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Canada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Chile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China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India</a:t>
                      </a:r>
                      <a:endParaRPr lang="en-NZ" dirty="0"/>
                    </a:p>
                  </a:txBody>
                  <a:tcPr/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Public commercial forest</a:t>
                      </a:r>
                      <a:r>
                        <a:rPr lang="en-NZ" baseline="0" dirty="0" smtClean="0"/>
                        <a:t> ownership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Afforestation</a:t>
                      </a:r>
                      <a:r>
                        <a:rPr lang="en-NZ" baseline="0" dirty="0" smtClean="0"/>
                        <a:t> </a:t>
                      </a:r>
                      <a:r>
                        <a:rPr lang="en-NZ" b="1" u="sng" baseline="0" dirty="0" smtClean="0"/>
                        <a:t>subsidies</a:t>
                      </a:r>
                      <a:endParaRPr lang="en-NZ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Industry </a:t>
                      </a:r>
                      <a:r>
                        <a:rPr lang="en-NZ" b="1" u="sng" dirty="0" smtClean="0"/>
                        <a:t>subsidies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Export </a:t>
                      </a:r>
                      <a:r>
                        <a:rPr lang="en-NZ" b="1" u="sng" dirty="0" smtClean="0"/>
                        <a:t>subsidies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R&amp;D </a:t>
                      </a:r>
                      <a:r>
                        <a:rPr lang="en-NZ" b="1" u="sng" dirty="0" smtClean="0"/>
                        <a:t>subsidies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Price manipulations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r>
                        <a:rPr lang="en-NZ" dirty="0" smtClean="0"/>
                        <a:t>Illegal activities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8540"/>
            <a:ext cx="2256231" cy="80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05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on\AppData\Local\Microsoft\Windows\INetCache\IE\Y39Y4IJT\WorldTradeOrganization-Logo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98" y="688734"/>
            <a:ext cx="5181600" cy="152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86337" y="2557790"/>
            <a:ext cx="2971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 smtClean="0"/>
              <a:t>Industrial subsidies</a:t>
            </a:r>
            <a:endParaRPr lang="en-NZ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549764" y="3522452"/>
            <a:ext cx="2034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 smtClean="0"/>
              <a:t>Distort trade</a:t>
            </a:r>
            <a:endParaRPr lang="en-NZ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709356" y="4559072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 smtClean="0">
                <a:solidFill>
                  <a:srgbClr val="FF0000"/>
                </a:solidFill>
              </a:rPr>
              <a:t>Prohibited</a:t>
            </a:r>
            <a:endParaRPr lang="en-NZ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0556" y="5543914"/>
            <a:ext cx="2608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 smtClean="0">
                <a:solidFill>
                  <a:srgbClr val="00B050"/>
                </a:solidFill>
              </a:rPr>
              <a:t>Remedial action </a:t>
            </a:r>
            <a:endParaRPr lang="en-NZ" sz="2800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>
            <a:stCxn id="5" idx="2"/>
            <a:endCxn id="7" idx="0"/>
          </p:cNvCxnSpPr>
          <p:nvPr/>
        </p:nvCxnSpPr>
        <p:spPr>
          <a:xfrm flipH="1">
            <a:off x="4566773" y="3081010"/>
            <a:ext cx="5227" cy="4414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566197" y="4071550"/>
            <a:ext cx="5227" cy="4414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569071" y="5111788"/>
            <a:ext cx="5227" cy="4414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19010" y="1784946"/>
            <a:ext cx="2357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Agreement on Subsidies</a:t>
            </a:r>
          </a:p>
          <a:p>
            <a:r>
              <a:rPr lang="en-NZ" sz="1400" dirty="0" smtClean="0"/>
              <a:t>and Countervailing Measures 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1342053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jon\Desktop\WPMA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58" y="838200"/>
            <a:ext cx="2590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7148" y="2245722"/>
            <a:ext cx="32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Legal review of Canada + China 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872590"/>
            <a:ext cx="323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Using WTO-prohibited subsidies 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914399" y="3544092"/>
            <a:ext cx="3174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Significantly distorting markets  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947364" y="4121215"/>
            <a:ext cx="3959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Unfair competition for NZ wood sector  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914298" y="4679836"/>
            <a:ext cx="467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Undermining regional economic development  </a:t>
            </a:r>
            <a:endParaRPr lang="en-NZ" dirty="0"/>
          </a:p>
        </p:txBody>
      </p:sp>
      <p:sp>
        <p:nvSpPr>
          <p:cNvPr id="14" name="TextBox 13"/>
          <p:cNvSpPr txBox="1"/>
          <p:nvPr/>
        </p:nvSpPr>
        <p:spPr>
          <a:xfrm>
            <a:off x="922923" y="5261788"/>
            <a:ext cx="339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Undermining quality job growth    </a:t>
            </a:r>
            <a:endParaRPr lang="en-NZ" dirty="0"/>
          </a:p>
        </p:txBody>
      </p:sp>
      <p:sp>
        <p:nvSpPr>
          <p:cNvPr id="15" name="TextBox 14"/>
          <p:cNvSpPr txBox="1"/>
          <p:nvPr/>
        </p:nvSpPr>
        <p:spPr>
          <a:xfrm>
            <a:off x="922923" y="5847724"/>
            <a:ext cx="3347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Requires </a:t>
            </a:r>
            <a:r>
              <a:rPr lang="en-NZ" u="sng" dirty="0" smtClean="0"/>
              <a:t>urgent</a:t>
            </a:r>
            <a:r>
              <a:rPr lang="en-NZ" dirty="0" smtClean="0"/>
              <a:t> remedial action   </a:t>
            </a:r>
            <a:endParaRPr lang="en-NZ" dirty="0"/>
          </a:p>
        </p:txBody>
      </p:sp>
      <p:pic>
        <p:nvPicPr>
          <p:cNvPr id="6148" name="Picture 4" descr="C:\Users\jon\AppData\Local\Microsoft\Windows\INetCache\IE\HI55I8QK\Lance%20Armstrong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762" y="2352049"/>
            <a:ext cx="28575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364479" y="2615054"/>
            <a:ext cx="2279" cy="2575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102519" y="3057256"/>
            <a:ext cx="1483243" cy="3717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336754" y="3863679"/>
            <a:ext cx="2279" cy="2575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359921" y="4437943"/>
            <a:ext cx="2279" cy="2575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362200" y="5004252"/>
            <a:ext cx="2279" cy="2575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362200" y="5631120"/>
            <a:ext cx="2279" cy="2575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148490" y="3544092"/>
            <a:ext cx="1437272" cy="1846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313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104414B1E6E248801B876E5333F2E6" ma:contentTypeVersion="7" ma:contentTypeDescription="Create a new document." ma:contentTypeScope="" ma:versionID="30579eb613962f45b15a1fd85dedad70">
  <xsd:schema xmlns:xsd="http://www.w3.org/2001/XMLSchema" xmlns:xs="http://www.w3.org/2001/XMLSchema" xmlns:p="http://schemas.microsoft.com/office/2006/metadata/properties" xmlns:ns2="593371f8-ea4f-4388-8b92-a7a744eff781" xmlns:ns3="942c5a37-57a5-4b59-a0bf-6f86f5ea5ccc" targetNamespace="http://schemas.microsoft.com/office/2006/metadata/properties" ma:root="true" ma:fieldsID="640c1c2438214b330d44a58e6285c7d6" ns2:_="" ns3:_="">
    <xsd:import namespace="593371f8-ea4f-4388-8b92-a7a744eff781"/>
    <xsd:import namespace="942c5a37-57a5-4b59-a0bf-6f86f5ea5cc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3371f8-ea4f-4388-8b92-a7a744eff7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2c5a37-57a5-4b59-a0bf-6f86f5ea5c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3BE99B-987F-4CA9-AEF9-653570148C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3371f8-ea4f-4388-8b92-a7a744eff781"/>
    <ds:schemaRef ds:uri="942c5a37-57a5-4b59-a0bf-6f86f5ea5c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8AB143-A51E-4EF7-B4DD-BCF81A861C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C27A2E-D3A3-4708-BDD8-677EA2A352CC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942c5a37-57a5-4b59-a0bf-6f86f5ea5ccc"/>
    <ds:schemaRef ds:uri="593371f8-ea4f-4388-8b92-a7a744eff78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170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jon</cp:lastModifiedBy>
  <cp:revision>20</cp:revision>
  <dcterms:created xsi:type="dcterms:W3CDTF">2017-11-26T21:24:09Z</dcterms:created>
  <dcterms:modified xsi:type="dcterms:W3CDTF">2017-11-27T23:36:10Z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0x01010043104414B1E6E248801B876E5333F2E6</vt:lpwstr>
  </property>
</Properties>
</file>